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2" Type="http://schemas.openxmlformats.org/officeDocument/2006/relationships/viewProps" Target="viewProps.xml" /><Relationship Id="rId4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4" Type="http://schemas.openxmlformats.org/officeDocument/2006/relationships/tableStyles" Target="tableStyles.xml" /><Relationship Id="rId4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39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39.xml" /><Relationship Id="rId3" Type="http://schemas.openxmlformats.org/officeDocument/2006/relationships/slide" Target="slide39.xml" /><Relationship Id="rId4" Type="http://schemas.openxmlformats.org/officeDocument/2006/relationships/slide" Target="slide39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39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39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39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39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39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linker.bio/hash://sha256/f849c870565f608899f183ca261365dce9c9f1c5441b1c779e0db49df9c2a19d" TargetMode="External" /><Relationship Id="rId3" Type="http://schemas.openxmlformats.org/officeDocument/2006/relationships/hyperlink" Target="https://linker.bio/line:hash://sha256/8ac18eb75ff20d40d1d60bb6ad5a745eb528093d1ffbe373e3847c13146091eb!/L12" TargetMode="External" /><Relationship Id="rId4" Type="http://schemas.openxmlformats.org/officeDocument/2006/relationships/hyperlink" Target="https://linker.bio/line:hash://sha256/8ac18eb75ff20d40d1d60bb6ad5a745eb528093d1ffbe373e3847c13146091eb!/L14" TargetMode="External" /><Relationship Id="rId5" Type="http://schemas.openxmlformats.org/officeDocument/2006/relationships/hyperlink" Target="https://linker.bio/line:hash://sha256/8ac18eb75ff20d40d1d60bb6ad5a745eb528093d1ffbe373e3847c13146091eb!/L16" TargetMode="External" /><Relationship Id="rId6" Type="http://schemas.openxmlformats.org/officeDocument/2006/relationships/hyperlink" Target="https://linker.bio/line:hash://sha256/8ac18eb75ff20d40d1d60bb6ad5a745eb528093d1ffbe373e3847c13146091eb!/L18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jp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BatLit.org - Mobilizing Bat Literature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through existing Collaborations, platforms, and open source tools</a:t>
            </a:r>
            <a:br/>
            <a:br/>
            <a:r>
              <a:rPr/>
              <a:t>Jorrit Poelen (UC Santa Barbara Cheadle Center, Ronin Institute)</a:t>
            </a:r>
            <a:br/>
            <a:r>
              <a:rPr/>
              <a:t>Aja C. Sherman (Bat Eco-Interactions Project)</a:t>
            </a:r>
            <a:br/>
            <a:r>
              <a:rPr/>
              <a:t>Anna Willoughby (University of Georgia, Athens, GA, US)</a:t>
            </a:r>
            <a:br/>
            <a:r>
              <a:rPr/>
              <a:t>Donat Agosti (Plazi)</a:t>
            </a:r>
            <a:br/>
            <a:r>
              <a:rPr/>
              <a:t>Nancy B. Simmons (American Museum of Natural History)</a:t>
            </a:r>
            <a:br/>
            <a:r>
              <a:rPr/>
              <a:t>Nathan S. Upham (Arizona State University)</a:t>
            </a:r>
            <a:br/>
            <a:r>
              <a:rPr/>
              <a:t>Cullen Geiselman (Bat Eco-Interactions Project)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2024-10-25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Anderson, 1912</a:t>
            </a:r>
          </a:p>
        </p:txBody>
      </p:sp>
      <p:pic>
        <p:nvPicPr>
          <p:cNvPr descr="img/andersen1912-zotero-2024-10-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33700" y="1193800"/>
            <a:ext cx="3263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Members only Zotero record in the Bat Literature Project as accessed at https://www.zotero.org/groups/5435545/bat_literature_project/items/P825HKF3 on 2024-10-22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Andersen, 1912</a:t>
            </a:r>
          </a:p>
        </p:txBody>
      </p:sp>
      <p:pic>
        <p:nvPicPr>
          <p:cNvPr descr="img/andersen1912-zenodo-2024-10-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Digital Copy of Andersen 1912 as seen at https://zenodo.org/records/13517334 on 2024-10-22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Andersen, 1912</a:t>
            </a:r>
          </a:p>
        </p:txBody>
      </p:sp>
      <p:pic>
        <p:nvPicPr>
          <p:cNvPr descr="img/andersen1912-zenodo-identifiers-2024-10-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97200" y="1193800"/>
            <a:ext cx="3149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Identifiers associated with Digital Copy of Anderson 1912 as seen at https://zenodo.org/records/13517334 on 2024-10-22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Anderson, 1912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So, some webpage</a:t>
            </a:r>
          </a:p>
          <a:p>
            <a:pPr lvl="0" indent="0" marL="0">
              <a:buNone/>
            </a:pPr>
            <a:r>
              <a:rPr/>
              <a:t>… at https://zenodo.org/records/13517334 …</a:t>
            </a:r>
          </a:p>
          <a:p>
            <a:pPr lvl="0" indent="0" marL="0">
              <a:buNone/>
            </a:pPr>
            <a:r>
              <a:rPr/>
              <a:t>… as accessed on 2024-10-22</a:t>
            </a:r>
          </a:p>
          <a:p>
            <a:pPr lvl="0" indent="0" marL="0">
              <a:buNone/>
            </a:pPr>
            <a:r>
              <a:rPr/>
              <a:t>… claims that Anderson, 1912</a:t>
            </a:r>
          </a:p>
          <a:p>
            <a:pPr lvl="0" indent="0" marL="0">
              <a:buNone/>
            </a:pPr>
            <a:r>
              <a:rPr/>
              <a:t>… is associated with a digital fingerprint</a:t>
            </a:r>
          </a:p>
          <a:p>
            <a:pPr lvl="0" indent="0" marL="0">
              <a:buNone/>
            </a:pPr>
            <a:r>
              <a:rPr/>
              <a:t>… &lt;hash://md5/56384a6778e2c67bbd8ebe4d63f770cf&gt;</a:t>
            </a:r>
          </a:p>
          <a:p>
            <a:pPr lvl="0" indent="0" marL="0">
              <a:buNone/>
            </a:pPr>
            <a:r>
              <a:rPr/>
              <a:t>… that uniquely identifies a “physical” digital copy</a:t>
            </a:r>
          </a:p>
          <a:p>
            <a:pPr lvl="0" indent="0" marL="0">
              <a:buNone/>
            </a:pPr>
            <a:r>
              <a:rPr/>
              <a:t>… of the seminal Andersen, 1912 work.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Found Andersen, 1912 at 30,000 ft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(screenshot made of Jorrit’s laptop screen at 30,000 ft on UA6135 IAH to GDL on 2024-10-22 using: Sherman, A.C. et al 2024. BatLit.org v0.6 hash://md5/db73e659e8cf16ef50e82bb5e72ae97b)</a:t>
            </a:r>
          </a:p>
        </p:txBody>
      </p:sp>
      <p:pic>
        <p:nvPicPr>
          <p:cNvPr descr="img/andersen1912-offlin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33400"/>
            <a:ext cx="5105400" cy="372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Found Andersen, 1912!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 to self: next time, add a </a:t>
            </a:r>
            <a:r>
              <a:rPr b="1"/>
              <a:t>digital content fingerprint</a:t>
            </a:r>
            <a:r>
              <a:rPr/>
              <a:t> to identify the </a:t>
            </a:r>
            <a:r>
              <a:rPr i="1"/>
              <a:t>exact</a:t>
            </a:r>
            <a:r>
              <a:rPr/>
              <a:t> digital copy of Anderson, 1912 you’d like to reference.</a:t>
            </a:r>
          </a:p>
        </p:txBody>
      </p:sp>
      <p:pic>
        <p:nvPicPr>
          <p:cNvPr descr="img/andersen1912-offlin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33400"/>
            <a:ext cx="5105400" cy="372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Citing Andersen, 1912 pre-Internet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Andersen, K.C. 1912. Catalogue of the Chiroptera in the collection of the British Museum. Volume I: Megachiroptera. British Museum (Natural History), British Museum Catalogue, 854 pp.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Citing Andersen, 1912 in the Age of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(with internet locations)</a:t>
            </a:r>
          </a:p>
          <a:p>
            <a:pPr lvl="0" indent="0" marL="0">
              <a:buNone/>
            </a:pPr>
            <a:r>
              <a:rPr/>
              <a:t>Andersen, K.C. 1912. Catalogue of the Chiroptera in the collection of the British Museum. Volume I: Megachiroptera. British Museum (Natural History), British Museum Catalogue, 854 pp. </a:t>
            </a:r>
            <a:r>
              <a:rPr b="1"/>
              <a:t>https://www.biodiversitylibrary.org/part/91323</a:t>
            </a:r>
            <a:r>
              <a:rPr/>
              <a:t> </a:t>
            </a:r>
            <a:r>
              <a:rPr b="1"/>
              <a:t>https://doi.org/10.5962/bhl.title.8322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Citing Andersen, 1912: Beyond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(with internet locations and non-internet identifiers)</a:t>
            </a:r>
          </a:p>
          <a:p>
            <a:pPr lvl="0" indent="0" marL="0">
              <a:buNone/>
            </a:pPr>
            <a:r>
              <a:rPr/>
              <a:t>Andersen, K.C. 1912. Catalogue of the Chiroptera in the collection of the British Museum. Volume I: Megachiroptera. British Museum (Natural History), British Museum Catalogue, 854 pp. https://www.biodiversitylibrary.org/part/91323 https://doi.org/10.5962/bhl.title.8322 </a:t>
            </a:r>
            <a:r>
              <a:rPr b="1"/>
              <a:t>hash://md5/56384a6778e2c67bbd8ebe4d63f770cf</a:t>
            </a:r>
            <a:r>
              <a:rPr/>
              <a:t> </a:t>
            </a:r>
            <a:r>
              <a:rPr baseline="30000">
                <a:hlinkClick r:id="rId2" action="ppaction://hlinksldjump"/>
              </a:rPr>
              <a:t>1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Was Jorrit Able to Access This Paper at 30,000 ft?</a:t>
            </a:r>
          </a:p>
        </p:txBody>
      </p:sp>
      <p:pic>
        <p:nvPicPr>
          <p:cNvPr descr="img/bat-storage-sdcard-receipt-2024-10-2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543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Jorrit bought a 128GB SD Card for ~$25 USD at the Target on 2500 E Lake St, Minneapolis, Minnesota before NASBR 2024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Guiding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How do </a:t>
            </a:r>
            <a:r>
              <a:rPr b="1" i="1"/>
              <a:t>you</a:t>
            </a:r>
            <a:r>
              <a:rPr b="1"/>
              <a:t> access/reuse literature collection?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How do </a:t>
            </a:r>
            <a:r>
              <a:rPr b="1" i="1"/>
              <a:t>you</a:t>
            </a:r>
            <a:r>
              <a:rPr b="1"/>
              <a:t> organize your literature collection?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How do </a:t>
            </a:r>
            <a:r>
              <a:rPr b="1" i="1"/>
              <a:t>you</a:t>
            </a:r>
            <a:r>
              <a:rPr b="1"/>
              <a:t> share your literature collection?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Was Jorrit Able to Access This Paper at 30,000 ft?</a:t>
            </a:r>
          </a:p>
        </p:txBody>
      </p:sp>
      <p:pic>
        <p:nvPicPr>
          <p:cNvPr descr="img/batlit-storage-transfer-2024-10-2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92500" y="1193800"/>
            <a:ext cx="2159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Jorrit copying BatLit v0.6 hash://md5/db73e659e8cf16ef50e82bb5e72ae97b on 2024-10-21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Was Jorrit Able to Access This Paper at 30,000 ft?</a:t>
            </a:r>
          </a:p>
        </p:txBody>
      </p:sp>
      <p:pic>
        <p:nvPicPr>
          <p:cNvPr descr="img/batlit-storage-sdcard-scale-2024-10-2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92500" y="1193800"/>
            <a:ext cx="2159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SD Card carrying &gt; 400k pages of bat literature contained in BatLit v0.6 hash://md5/db73e659e8cf16ef50e82bb5e72ae97b on 2024-10-21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Wishing you had 20k bat papers at your fingertips?</a:t>
            </a:r>
          </a:p>
        </p:txBody>
      </p:sp>
      <p:pic>
        <p:nvPicPr>
          <p:cNvPr descr="img/Cecilia_Montauban_Field_Study_Oct_202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543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Cecilia Montauban catching bats in Ghana while writing a Bat Conservation International student scholarship application Ghana in October 2021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BatLit Bits and Pieces</a:t>
            </a:r>
          </a:p>
        </p:txBody>
      </p:sp>
      <p:pic>
        <p:nvPicPr>
          <p:cNvPr descr="img/batlit-componen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36800" y="1193800"/>
            <a:ext cx="4470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Zotero is used for managing a collection of literature references. Versioned snapshots of this collection are securely packaged in a BatLit version. This version is then mobilized using a website, the Zenodo batlit community, and on offline storage media.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BatLit Versions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# pages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# references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fingerprint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v0.6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2024-09-19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44.7GiB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427,105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19,038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hash://md5/db73e659e8cf16ef50e82bb5e72ae97b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v0.5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2024-08-16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50.9 GiB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20,145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hash://md5/26f7ce5dd404e33c6570edd4ba250d20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…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…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…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…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…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v0.1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2024-04-26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7.9 GiB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2,929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hash://sha256/6ba3d79cf1fd6349012cb4e527b6727b3e41e140489fa9c02f132e2cdd88d189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Was Jorrit Able to Access Andersen, 1912?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Through Work of CETAF/GBatNet Eco-Interactions working group activities spanning 4.5 years in which:</a:t>
            </a:r>
          </a:p>
          <a:p>
            <a:pPr lvl="0"/>
            <a:r>
              <a:rPr/>
              <a:t>goals were identified</a:t>
            </a:r>
          </a:p>
          <a:p>
            <a:pPr lvl="1"/>
            <a:r>
              <a:rPr/>
              <a:t>(G1) make bat interaction data digitally accessible,</a:t>
            </a:r>
          </a:p>
          <a:p>
            <a:pPr lvl="1"/>
            <a:r>
              <a:rPr/>
              <a:t>(G2) align bat taxonomic names to uncover their meaning, and</a:t>
            </a:r>
          </a:p>
          <a:p>
            <a:pPr lvl="1"/>
            <a:r>
              <a:rPr/>
              <a:t>(G3) provide open-access to bat literature.</a:t>
            </a:r>
          </a:p>
          <a:p>
            <a:pPr lvl="0"/>
            <a:r>
              <a:rPr/>
              <a:t>Plazi provided a legal framework via their Biodiversity Literature Repository </a:t>
            </a:r>
            <a:r>
              <a:rPr baseline="30000">
                <a:hlinkClick r:id="rId2" action="ppaction://hlinksldjump"/>
              </a:rPr>
              <a:t>2</a:t>
            </a:r>
            <a:r>
              <a:rPr/>
              <a:t>.</a:t>
            </a:r>
          </a:p>
          <a:p>
            <a:pPr lvl="0"/>
            <a:r>
              <a:rPr/>
              <a:t>BatBase </a:t>
            </a:r>
            <a:r>
              <a:rPr baseline="30000">
                <a:hlinkClick r:id="rId3" action="ppaction://hlinksldjump"/>
              </a:rPr>
              <a:t>3</a:t>
            </a:r>
            <a:r>
              <a:rPr/>
              <a:t> provided curatorial support.</a:t>
            </a:r>
          </a:p>
          <a:p>
            <a:pPr lvl="0"/>
            <a:r>
              <a:rPr/>
              <a:t>Jorrit reused open source software </a:t>
            </a:r>
            <a:r>
              <a:rPr baseline="30000">
                <a:hlinkClick r:id="rId4" action="ppaction://hlinksldjump"/>
              </a:rPr>
              <a:t>4</a:t>
            </a:r>
            <a:r>
              <a:rPr/>
              <a:t> to track, package and version bat literature metadata and their pdfs.</a:t>
            </a:r>
          </a:p>
          <a:p>
            <a:pPr lvl="0"/>
            <a:r>
              <a:rPr/>
              <a:t>Researchers like you shared their literature collections.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Further develop governance model to help sustain BatLit.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Improve BatLit depth, mobility, and access for the benefit of the bat research community.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Use BatLit as a digital foundation for associated projects.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Want to know more?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Visit https://batlit.org, or chat/reach out to members of the GBatNet Eco-Interactions working group (in no particular order):</a:t>
            </a:r>
          </a:p>
          <a:p>
            <a:pPr lvl="0" indent="0" marL="0">
              <a:buNone/>
            </a:pPr>
            <a:r>
              <a:rPr/>
              <a:t>Aja Sherman, Nancy Simmons, DeeAnn Reeder, Nathan Upham, Cullen Geiselman, Cecilia Montauban, Hernani Oliveira, Ariadna Morales, Jelle Zijlstra, Quentin Groom, Donat Agosti, Kendra Phelps, Anna Willoughby, or Jorrit Poelen.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 you / Acknowledgments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BatLit would not have been possible without the tremendous amount of work done by you, your fellow bat researchers, and those that proceeded us.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Guiding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How do </a:t>
            </a:r>
            <a:r>
              <a:rPr b="1" i="1"/>
              <a:t>you</a:t>
            </a:r>
            <a:r>
              <a:rPr b="1"/>
              <a:t> access/reuse literature collection?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How do </a:t>
            </a:r>
            <a:r>
              <a:rPr b="1" i="1"/>
              <a:t>you</a:t>
            </a:r>
            <a:r>
              <a:rPr b="1"/>
              <a:t> organize your literature collection?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How do </a:t>
            </a:r>
            <a:r>
              <a:rPr b="1" i="1"/>
              <a:t>you</a:t>
            </a:r>
            <a:r>
              <a:rPr b="1"/>
              <a:t> share your literature collection?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/andersen1912-slac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73300" y="1193800"/>
            <a:ext cx="4610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Extra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BatLit Workflow</a:t>
            </a:r>
          </a:p>
        </p:txBody>
      </p:sp>
      <p:pic>
        <p:nvPicPr>
          <p:cNvPr descr="img/workflo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35200"/>
            <a:ext cx="8229600" cy="800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BatLit Workflow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BatLit Workflow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Curator Adds Digital Copy to BatLit Project on Zotero </a:t>
            </a:r>
            <a:r>
              <a:rPr baseline="30000">
                <a:hlinkClick r:id="rId2" action="ppaction://hlinksldjump"/>
              </a:rPr>
              <a:t>5</a:t>
            </a:r>
          </a:p>
          <a:p>
            <a:pPr lvl="0" indent="-342900" marL="342900">
              <a:buAutoNum type="arabicPeriod"/>
            </a:pPr>
            <a:r>
              <a:rPr/>
              <a:t>Periodically, Archivist takes a snapshot of all Zotero records in BatLit, including bibliographic metadata and the “physical” digital copy (pdf).</a:t>
            </a:r>
          </a:p>
          <a:p>
            <a:pPr lvl="0" indent="-342900" marL="342900">
              <a:buAutoNum type="arabicPeriod"/>
            </a:pPr>
            <a:r>
              <a:rPr/>
              <a:t>Archivist puts the snapshots in a signed digital archive (box) and signs the provenance logs</a:t>
            </a:r>
          </a:p>
          <a:p>
            <a:pPr lvl="0" indent="-342900" marL="342900">
              <a:buAutoNum type="arabicPeriod"/>
            </a:pPr>
            <a:r>
              <a:rPr/>
              <a:t>Signed Digital Archive (or a batlit corpus version) is mobilized by translating and upload them to Zenodo, GitHub Pages, and various other network attached storage media</a:t>
            </a:r>
          </a:p>
          <a:p>
            <a:pPr lvl="0" indent="-342900" marL="342900">
              <a:buAutoNum type="arabicPeriod"/>
            </a:pPr>
            <a:r>
              <a:rPr/>
              <a:t>Signed Digital Archives is stored on offline enabled media (sd card, external hard disk)</a:t>
            </a:r>
          </a:p>
          <a:p>
            <a:pPr lvl="0" indent="-342900" marL="342900">
              <a:buAutoNum type="arabicPeriod"/>
            </a:pPr>
            <a:r>
              <a:rPr/>
              <a:t>Corpus is transmitted and discovered by students researchers</a:t>
            </a:r>
          </a:p>
          <a:p>
            <a:pPr lvl="0" indent="-342900" marL="342900">
              <a:buAutoNum type="arabicPeriod"/>
            </a:pPr>
            <a:r>
              <a:rPr/>
              <a:t>Corpus is reused by students and researchers, enabling both manual (e.g., reading, annotation) and automated (e.g., raw material for language model training) workflows</a:t>
            </a:r>
            <a:br/>
          </a:p>
          <a:p>
            <a:pPr lvl="0" indent="-342900" marL="342900">
              <a:buAutoNum type="arabicPeriod"/>
            </a:pPr>
            <a:r>
              <a:rPr/>
              <a:t>Reuse promotes improvement and further awareness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Accessing content associated with DOIs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Take 2.</a:t>
            </a:r>
          </a:p>
          <a:p>
            <a:pPr lvl="0"/>
            <a:r>
              <a:rPr/>
              <a:t>turn on the internet (still there?)</a:t>
            </a:r>
          </a:p>
          <a:p>
            <a:pPr lvl="0"/>
            <a:r>
              <a:rPr/>
              <a:t>open a web browser</a:t>
            </a:r>
          </a:p>
          <a:p>
            <a:pPr lvl="0"/>
            <a:r>
              <a:rPr/>
              <a:t>load https://doi.org/10.5962/bhl.title.8322</a:t>
            </a:r>
          </a:p>
          <a:p>
            <a:pPr lvl="1"/>
            <a:r>
              <a:rPr/>
              <a:t>and rely on a delicate and complex socio-technical network</a:t>
            </a:r>
          </a:p>
          <a:p>
            <a:pPr lvl="0"/>
            <a:r>
              <a:rPr/>
              <a:t>inspect page</a:t>
            </a:r>
          </a:p>
          <a:p>
            <a:pPr lvl="0"/>
            <a:r>
              <a:rPr/>
              <a:t>use mouse to click on a link that looks like a bug picture</a:t>
            </a:r>
          </a:p>
          <a:p>
            <a:pPr lvl="0"/>
            <a:r>
              <a:rPr/>
              <a:t>download image and </a:t>
            </a:r>
            <a:r>
              <a:rPr b="1"/>
              <a:t>trust</a:t>
            </a:r>
            <a:r>
              <a:rPr/>
              <a:t> its authenticity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DOI Economics and Redirection</a:t>
            </a:r>
          </a:p>
        </p:txBody>
      </p:sp>
      <p:pic>
        <p:nvPicPr>
          <p:cNvPr descr="img/doi-redirec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00400" y="1193800"/>
            <a:ext cx="2743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DOI Redirection Sequence Diagram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Internet Is Designed For </a:t>
            </a:r>
            <a:r>
              <a:rPr i="1"/>
              <a:t>Exchanging</a:t>
            </a:r>
            <a:r>
              <a:rPr/>
              <a:t>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The internet is a powerful tool for exchanging digital information. But the Internet’s contents changes constantly: websites are launched and taken down, webpages change, and content gets archived or lost.</a:t>
            </a:r>
            <a:r>
              <a:rPr sz="2000" baseline="30000">
                <a:hlinkClick r:id="rId2" action="ppaction://hlinksldjump"/>
              </a:rPr>
              <a:t>6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Internet Is </a:t>
            </a:r>
            <a:r>
              <a:rPr i="1"/>
              <a:t>Location-based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By design, a web address, or Uniform Resource Locator (URL), points to a specific internet location from which a resource, like a webpage, can be retrieved. However, a URL does not provide a way to verify that a retrieved webpage was the one we asked for. </a:t>
            </a:r>
            <a:r>
              <a:rPr sz="2000" baseline="30000">
                <a:hlinkClick r:id="rId2" action="ppaction://hlinksldjump"/>
              </a:rPr>
              <a:t>7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Content By Their Location Is … Tricky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Imagine using a URL-like reference to find a book at a library: instead of locating a book by what it is (e.g., title, author), you refer to a book by its location (e.g., third shelf on the second row next to the window). With this, a book becomes unfindable if moved to another shelf. And, if you do manage to find a book at the referenced location, how would you know you’ve found the book you are looking for? </a:t>
            </a:r>
            <a:r>
              <a:rPr sz="2000" baseline="30000">
                <a:hlinkClick r:id="rId2" action="ppaction://hlinksldjump"/>
              </a:rPr>
              <a:t>8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Content By Their (Summarized) Content Is … What Librarians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Instead of pointing to where books are located, librarians point to them using a bibliographic reference. For practical reasons, only a few identifying clues are included in such a reference (e.g., author, year of publication, title, and publisher). </a:t>
            </a:r>
            <a:r>
              <a:rPr sz="2000" b="1"/>
              <a:t>So, librarians refer to content by what it is, and knowing where it may be located is secondary.</a:t>
            </a:r>
            <a:r>
              <a:rPr sz="2000"/>
              <a:t> </a:t>
            </a:r>
            <a:r>
              <a:rPr sz="2000" baseline="30000">
                <a:hlinkClick r:id="rId2" action="ppaction://hlinksldjump"/>
              </a:rPr>
              <a:t>9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Elliott M.J., Poelen, J.H. &amp; Fortes, J.A.B. (2023) Signing data citations enables data verification and citation persistence. </a:t>
            </a:r>
            <a:r>
              <a:rPr sz="1800" i="1"/>
              <a:t>Sci Data</a:t>
            </a:r>
            <a:r>
              <a:rPr sz="1800"/>
              <a:t>. https://doi.org/10.1038/s41597-023-02230-y </a:t>
            </a:r>
            <a:r>
              <a:rPr sz="1800">
                <a:hlinkClick r:id="rId2"/>
              </a:rPr>
              <a:t>hash://sha256/f849c870565f608899f183ca261365dce9c9f1c5441b1c779e0db49df9c2a19d</a:t>
            </a:r>
          </a:p>
          <a:p>
            <a:pPr lvl="0" indent="0" marL="0">
              <a:buNone/>
            </a:pPr>
            <a:r>
              <a:rPr sz="1800"/>
              <a:t>2. https://plazi.org, https://zenodo.org/communities/biosyslit/records</a:t>
            </a:r>
          </a:p>
          <a:p>
            <a:pPr lvl="0" indent="0" marL="0">
              <a:buNone/>
            </a:pPr>
            <a:r>
              <a:rPr sz="1800"/>
              <a:t>3. Bat Eco-Interactions Project, https://batbase.org</a:t>
            </a:r>
          </a:p>
          <a:p>
            <a:pPr lvl="0" indent="0" marL="0">
              <a:buNone/>
            </a:pPr>
            <a:r>
              <a:rPr sz="1800"/>
              <a:t>4. https://github.com/bio-guoda/preston</a:t>
            </a:r>
          </a:p>
          <a:p>
            <a:pPr lvl="0" indent="0" marL="0">
              <a:buNone/>
            </a:pPr>
            <a:r>
              <a:rPr sz="1800"/>
              <a:t>5. https://www.zotero.org/groups/5435545/bat_literature_project</a:t>
            </a:r>
          </a:p>
          <a:p>
            <a:pPr lvl="0" indent="0" marL="0">
              <a:buNone/>
            </a:pPr>
            <a:r>
              <a:rPr sz="1800"/>
              <a:t>6. Jorrit Poelen. 2024. Unleashing Digital Knowledge Into The Future. Accessed on 2024-02-06 at https://linker.bio </a:t>
            </a:r>
            <a:r>
              <a:rPr sz="1800">
                <a:hlinkClick r:id="rId3"/>
              </a:rPr>
              <a:t>line:hash://sha256/8ac18eb75ff20d40d1d60bb6ad5a745eb528093d1ffbe373e3847c13146091eb!/L12</a:t>
            </a:r>
          </a:p>
          <a:p>
            <a:pPr lvl="0" indent="0" marL="0">
              <a:buNone/>
            </a:pPr>
            <a:r>
              <a:rPr sz="1800"/>
              <a:t>7. Jorrit Poelen. 2024. Unleashing Digital Knowledge Into The Future. Accessed on 2024-02-06 at https://linker.bio </a:t>
            </a:r>
            <a:r>
              <a:rPr sz="1800">
                <a:hlinkClick r:id="rId4"/>
              </a:rPr>
              <a:t>line:hash://sha256/8ac18eb75ff20d40d1d60bb6ad5a745eb528093d1ffbe373e3847c13146091eb!/L14</a:t>
            </a:r>
          </a:p>
          <a:p>
            <a:pPr lvl="0" indent="0" marL="0">
              <a:buNone/>
            </a:pPr>
            <a:r>
              <a:rPr sz="1800"/>
              <a:t>8. Jorrit Poelen. 2024. Unleashing Digital Knowledge Into The Future. Accessed on 2024-02-06 at https://linker.bio </a:t>
            </a:r>
            <a:r>
              <a:rPr sz="1800">
                <a:hlinkClick r:id="rId5"/>
              </a:rPr>
              <a:t>line:hash://sha256/8ac18eb75ff20d40d1d60bb6ad5a745eb528093d1ffbe373e3847c13146091eb!/L16</a:t>
            </a:r>
          </a:p>
          <a:p>
            <a:pPr lvl="0" indent="0" marL="0">
              <a:buNone/>
            </a:pPr>
            <a:r>
              <a:rPr sz="1800"/>
              <a:t>9. Jorrit Poelen. 2024. Unleashing Digital Knowledge Into The Future. Accessed on 2024-02-06 at https://linker.bio </a:t>
            </a:r>
            <a:r>
              <a:rPr sz="1800">
                <a:hlinkClick r:id="rId6"/>
              </a:rPr>
              <a:t>line:hash://sha256/8ac18eb75ff20d40d1d60bb6ad5a745eb528093d1ffbe373e3847c13146091eb!/L18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Andersen, 1912: An Influential Bat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Andersen, K.C. 1912. Catalogue of the Chiroptera in the collection of the British Museum. Volume I: Megachiroptera. British Museum (Natural History), British Museum Catalogue, 854 pp. https://www.biodiversitylibrary.org/part/91323.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Andersen, 1912</a:t>
            </a:r>
          </a:p>
        </p:txBody>
      </p:sp>
      <p:pic>
        <p:nvPicPr>
          <p:cNvPr descr="img/internet-archive-bhl-down-2024-10-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Internet Archive Down Banner on Biodiversity Heritage Library. Accessed at https://www.biodiversitylibrary.org/part/91323 on 2024-10-16.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Andersen, 1912</a:t>
            </a:r>
          </a:p>
        </p:txBody>
      </p:sp>
      <p:pic>
        <p:nvPicPr>
          <p:cNvPr descr="img/andersen1912-biost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30500" y="1193800"/>
            <a:ext cx="3670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Andersen 1912 as seen at https://biostor.org/reference/126601 on 2024-10-22.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Finding Andersen, 1912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Like this?</a:t>
            </a:r>
          </a:p>
        </p:txBody>
      </p:sp>
      <p:pic>
        <p:nvPicPr>
          <p:cNvPr descr="img/AMNH-Reprint-Collection-Open-2024-10-03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73600" y="203200"/>
            <a:ext cx="2908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AMNH Department of Mammalogy Library. 2024-10-03. Photo by Nancy Simmons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Finding Anderson, 1912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Or, like this?</a:t>
            </a:r>
          </a:p>
        </p:txBody>
      </p:sp>
      <p:pic>
        <p:nvPicPr>
          <p:cNvPr descr="img/bat-papers-cullen-2024-10-03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73600" y="203200"/>
            <a:ext cx="28956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Bat Papers on Cullen’s Desk. 2024-10-03. Photo by Cullen Geiselman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Finding Anderson, 1912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 perhaps like this?</a:t>
            </a:r>
          </a:p>
        </p:txBody>
      </p:sp>
      <p:pic>
        <p:nvPicPr>
          <p:cNvPr descr="img/pile-of-paper-in-nancy-office-2024-10-03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73600" y="203200"/>
            <a:ext cx="2908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Pile of Paper in Nancy’s Office. 2024-10-03. Photo By Nancy Simmons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BatLit.org - Mobilizing Bat Literature</dc:title>
  <dc:creator>Jorrit Poelen (UC Santa Barbara Cheadle Center, Ronin Institute); Aja C. Sherman (Bat Eco-Interactions Project); Anna Willoughby (University of Georgia, Athens, GA, US); Donat Agosti (Plazi); Nancy B. Simmons (American Museum of Natural History); Nathan S. Upham (Arizona State University); Cullen Geiselman (Bat Eco-Interactions Project)</dc:creator>
  <cp:keywords/>
  <dcterms:created xsi:type="dcterms:W3CDTF">2024-11-01T23:05:50Z</dcterms:created>
  <dcterms:modified xsi:type="dcterms:W3CDTF">2024-11-01T23:05:50Z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spectratio">
    <vt:lpwstr>169</vt:lpwstr>
  </property>
  <property fmtid="{D5CDD505-2E9C-101B-9397-08002B2CF9AE}" pid="3" name="date">
    <vt:lpwstr>2024-10-25</vt:lpwstr>
  </property>
  <property fmtid="{D5CDD505-2E9C-101B-9397-08002B2CF9AE}" pid="4" name="subtitle">
    <vt:lpwstr>through existing Collaborations, platforms, and open source tools</vt:lpwstr>
  </property>
</Properties>
</file>